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80" r:id="rId4"/>
    <p:sldId id="282" r:id="rId5"/>
    <p:sldId id="285" r:id="rId6"/>
    <p:sldId id="286" r:id="rId7"/>
    <p:sldId id="288" r:id="rId8"/>
    <p:sldId id="287" r:id="rId9"/>
    <p:sldId id="289" r:id="rId10"/>
    <p:sldId id="265" r:id="rId1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EB5B42-A23B-4AD3-AB0D-3FC38490F31D}" type="datetimeFigureOut">
              <a:rPr lang="en-US" smtClean="0"/>
              <a:t>10/13/22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DBE1F-2336-499D-AC03-120EA32A8533}"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034" y="23813"/>
            <a:ext cx="1550332" cy="1553828"/>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8634" y="0"/>
            <a:ext cx="1550332" cy="1553828"/>
          </a:xfrm>
          <a:prstGeom prst="rect">
            <a:avLst/>
          </a:prstGeom>
        </p:spPr>
      </p:pic>
    </p:spTree>
    <p:extLst>
      <p:ext uri="{BB962C8B-B14F-4D97-AF65-F5344CB8AC3E}">
        <p14:creationId xmlns:p14="http://schemas.microsoft.com/office/powerpoint/2010/main" val="166282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EB5B42-A23B-4AD3-AB0D-3FC38490F31D}" type="datetimeFigureOut">
              <a:rPr lang="en-US" smtClean="0"/>
              <a:t>10/13/22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DBE1F-2336-499D-AC03-120EA32A8533}" type="slidenum">
              <a:rPr lang="en-US" smtClean="0"/>
              <a:t>‹#›</a:t>
            </a:fld>
            <a:endParaRPr lang="en-US" dirty="0"/>
          </a:p>
        </p:txBody>
      </p:sp>
    </p:spTree>
    <p:extLst>
      <p:ext uri="{BB962C8B-B14F-4D97-AF65-F5344CB8AC3E}">
        <p14:creationId xmlns:p14="http://schemas.microsoft.com/office/powerpoint/2010/main" val="1370706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EB5B42-A23B-4AD3-AB0D-3FC38490F31D}" type="datetimeFigureOut">
              <a:rPr lang="en-US" smtClean="0"/>
              <a:t>10/13/22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DBE1F-2336-499D-AC03-120EA32A8533}" type="slidenum">
              <a:rPr lang="en-US" smtClean="0"/>
              <a:t>‹#›</a:t>
            </a:fld>
            <a:endParaRPr lang="en-US" dirty="0"/>
          </a:p>
        </p:txBody>
      </p:sp>
    </p:spTree>
    <p:extLst>
      <p:ext uri="{BB962C8B-B14F-4D97-AF65-F5344CB8AC3E}">
        <p14:creationId xmlns:p14="http://schemas.microsoft.com/office/powerpoint/2010/main" val="97777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EB5B42-A23B-4AD3-AB0D-3FC38490F31D}" type="datetimeFigureOut">
              <a:rPr lang="en-US" smtClean="0"/>
              <a:t>10/13/22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DBE1F-2336-499D-AC03-120EA32A8533}" type="slidenum">
              <a:rPr lang="en-US" smtClean="0"/>
              <a:t>‹#›</a:t>
            </a:fld>
            <a:endParaRPr lang="en-US" dirty="0"/>
          </a:p>
        </p:txBody>
      </p:sp>
    </p:spTree>
    <p:extLst>
      <p:ext uri="{BB962C8B-B14F-4D97-AF65-F5344CB8AC3E}">
        <p14:creationId xmlns:p14="http://schemas.microsoft.com/office/powerpoint/2010/main" val="3681690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EB5B42-A23B-4AD3-AB0D-3FC38490F31D}" type="datetimeFigureOut">
              <a:rPr lang="en-US" smtClean="0"/>
              <a:t>10/13/22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DBE1F-2336-499D-AC03-120EA32A8533}" type="slidenum">
              <a:rPr lang="en-US" smtClean="0"/>
              <a:t>‹#›</a:t>
            </a:fld>
            <a:endParaRPr lang="en-US" dirty="0"/>
          </a:p>
        </p:txBody>
      </p:sp>
    </p:spTree>
    <p:extLst>
      <p:ext uri="{BB962C8B-B14F-4D97-AF65-F5344CB8AC3E}">
        <p14:creationId xmlns:p14="http://schemas.microsoft.com/office/powerpoint/2010/main" val="379210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EB5B42-A23B-4AD3-AB0D-3FC38490F31D}" type="datetimeFigureOut">
              <a:rPr lang="en-US" smtClean="0"/>
              <a:t>10/13/22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2DBE1F-2336-499D-AC03-120EA32A8533}" type="slidenum">
              <a:rPr lang="en-US" smtClean="0"/>
              <a:t>‹#›</a:t>
            </a:fld>
            <a:endParaRPr lang="en-US" dirty="0"/>
          </a:p>
        </p:txBody>
      </p:sp>
    </p:spTree>
    <p:extLst>
      <p:ext uri="{BB962C8B-B14F-4D97-AF65-F5344CB8AC3E}">
        <p14:creationId xmlns:p14="http://schemas.microsoft.com/office/powerpoint/2010/main" val="1518300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EB5B42-A23B-4AD3-AB0D-3FC38490F31D}" type="datetimeFigureOut">
              <a:rPr lang="en-US" smtClean="0"/>
              <a:t>10/13/22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2DBE1F-2336-499D-AC03-120EA32A8533}" type="slidenum">
              <a:rPr lang="en-US" smtClean="0"/>
              <a:t>‹#›</a:t>
            </a:fld>
            <a:endParaRPr lang="en-US" dirty="0"/>
          </a:p>
        </p:txBody>
      </p:sp>
    </p:spTree>
    <p:extLst>
      <p:ext uri="{BB962C8B-B14F-4D97-AF65-F5344CB8AC3E}">
        <p14:creationId xmlns:p14="http://schemas.microsoft.com/office/powerpoint/2010/main" val="274069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EB5B42-A23B-4AD3-AB0D-3FC38490F31D}" type="datetimeFigureOut">
              <a:rPr lang="en-US" smtClean="0"/>
              <a:t>10/13/22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2DBE1F-2336-499D-AC03-120EA32A8533}" type="slidenum">
              <a:rPr lang="en-US" smtClean="0"/>
              <a:t>‹#›</a:t>
            </a:fld>
            <a:endParaRPr lang="en-US" dirty="0"/>
          </a:p>
        </p:txBody>
      </p:sp>
    </p:spTree>
    <p:extLst>
      <p:ext uri="{BB962C8B-B14F-4D97-AF65-F5344CB8AC3E}">
        <p14:creationId xmlns:p14="http://schemas.microsoft.com/office/powerpoint/2010/main" val="2646973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EB5B42-A23B-4AD3-AB0D-3FC38490F31D}" type="datetimeFigureOut">
              <a:rPr lang="en-US" smtClean="0"/>
              <a:t>10/13/22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2DBE1F-2336-499D-AC03-120EA32A8533}" type="slidenum">
              <a:rPr lang="en-US" smtClean="0"/>
              <a:t>‹#›</a:t>
            </a:fld>
            <a:endParaRPr lang="en-US" dirty="0"/>
          </a:p>
        </p:txBody>
      </p:sp>
    </p:spTree>
    <p:extLst>
      <p:ext uri="{BB962C8B-B14F-4D97-AF65-F5344CB8AC3E}">
        <p14:creationId xmlns:p14="http://schemas.microsoft.com/office/powerpoint/2010/main" val="4242014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EB5B42-A23B-4AD3-AB0D-3FC38490F31D}" type="datetimeFigureOut">
              <a:rPr lang="en-US" smtClean="0"/>
              <a:t>10/13/22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2DBE1F-2336-499D-AC03-120EA32A8533}" type="slidenum">
              <a:rPr lang="en-US" smtClean="0"/>
              <a:t>‹#›</a:t>
            </a:fld>
            <a:endParaRPr lang="en-US" dirty="0"/>
          </a:p>
        </p:txBody>
      </p:sp>
    </p:spTree>
    <p:extLst>
      <p:ext uri="{BB962C8B-B14F-4D97-AF65-F5344CB8AC3E}">
        <p14:creationId xmlns:p14="http://schemas.microsoft.com/office/powerpoint/2010/main" val="1036773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EB5B42-A23B-4AD3-AB0D-3FC38490F31D}" type="datetimeFigureOut">
              <a:rPr lang="en-US" smtClean="0"/>
              <a:t>10/13/22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2DBE1F-2336-499D-AC03-120EA32A8533}" type="slidenum">
              <a:rPr lang="en-US" smtClean="0"/>
              <a:t>‹#›</a:t>
            </a:fld>
            <a:endParaRPr lang="en-US" dirty="0"/>
          </a:p>
        </p:txBody>
      </p:sp>
    </p:spTree>
    <p:extLst>
      <p:ext uri="{BB962C8B-B14F-4D97-AF65-F5344CB8AC3E}">
        <p14:creationId xmlns:p14="http://schemas.microsoft.com/office/powerpoint/2010/main" val="658353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B5B42-A23B-4AD3-AB0D-3FC38490F31D}" type="datetimeFigureOut">
              <a:rPr lang="en-US" smtClean="0"/>
              <a:t>10/13/22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DBE1F-2336-499D-AC03-120EA32A8533}" type="slidenum">
              <a:rPr lang="en-US" smtClean="0"/>
              <a:t>‹#›</a:t>
            </a:fld>
            <a:endParaRPr lang="en-US" dirty="0"/>
          </a:p>
        </p:txBody>
      </p:sp>
    </p:spTree>
    <p:extLst>
      <p:ext uri="{BB962C8B-B14F-4D97-AF65-F5344CB8AC3E}">
        <p14:creationId xmlns:p14="http://schemas.microsoft.com/office/powerpoint/2010/main" val="3795765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5271" y="577520"/>
            <a:ext cx="8401455" cy="1788167"/>
          </a:xfrm>
        </p:spPr>
        <p:txBody>
          <a:bodyPr/>
          <a:lstStyle/>
          <a:p>
            <a:r>
              <a:rPr lang="en-US" b="1"/>
              <a:t>USAWOA 50th </a:t>
            </a:r>
            <a:r>
              <a:rPr lang="en-US" b="1" dirty="0"/>
              <a:t>Annual Meeting of the Members</a:t>
            </a:r>
          </a:p>
        </p:txBody>
      </p:sp>
      <p:sp>
        <p:nvSpPr>
          <p:cNvPr id="3" name="Subtitle 2"/>
          <p:cNvSpPr>
            <a:spLocks noGrp="1"/>
          </p:cNvSpPr>
          <p:nvPr>
            <p:ph type="subTitle" idx="1"/>
          </p:nvPr>
        </p:nvSpPr>
        <p:spPr>
          <a:xfrm>
            <a:off x="1582267" y="4341482"/>
            <a:ext cx="9027461" cy="1019412"/>
          </a:xfrm>
        </p:spPr>
        <p:txBody>
          <a:bodyPr>
            <a:noAutofit/>
          </a:bodyPr>
          <a:lstStyle/>
          <a:p>
            <a:r>
              <a:rPr lang="en-US" sz="5400" b="1" dirty="0"/>
              <a:t>Executive Director’s Report</a:t>
            </a:r>
          </a:p>
        </p:txBody>
      </p:sp>
    </p:spTree>
    <p:extLst>
      <p:ext uri="{BB962C8B-B14F-4D97-AF65-F5344CB8AC3E}">
        <p14:creationId xmlns:p14="http://schemas.microsoft.com/office/powerpoint/2010/main" val="3706992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0640" y="3111531"/>
            <a:ext cx="8401455" cy="1007404"/>
          </a:xfrm>
        </p:spPr>
        <p:txBody>
          <a:bodyPr>
            <a:noAutofit/>
          </a:bodyPr>
          <a:lstStyle/>
          <a:p>
            <a:r>
              <a:rPr lang="en-US" sz="9600" b="1" u="sng" dirty="0"/>
              <a:t>Questions?</a:t>
            </a:r>
          </a:p>
        </p:txBody>
      </p:sp>
    </p:spTree>
    <p:extLst>
      <p:ext uri="{BB962C8B-B14F-4D97-AF65-F5344CB8AC3E}">
        <p14:creationId xmlns:p14="http://schemas.microsoft.com/office/powerpoint/2010/main" val="131234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5272" y="474134"/>
            <a:ext cx="8401455" cy="1157776"/>
          </a:xfrm>
        </p:spPr>
        <p:txBody>
          <a:bodyPr>
            <a:normAutofit fontScale="90000"/>
          </a:bodyPr>
          <a:lstStyle/>
          <a:p>
            <a:r>
              <a:rPr lang="en-US" b="1" dirty="0"/>
              <a:t>Revenue Generation/Savings</a:t>
            </a:r>
          </a:p>
        </p:txBody>
      </p:sp>
      <p:sp>
        <p:nvSpPr>
          <p:cNvPr id="5" name="TextBox 4"/>
          <p:cNvSpPr txBox="1"/>
          <p:nvPr/>
        </p:nvSpPr>
        <p:spPr>
          <a:xfrm>
            <a:off x="798464" y="2765777"/>
            <a:ext cx="10346679" cy="2862322"/>
          </a:xfrm>
          <a:prstGeom prst="rect">
            <a:avLst/>
          </a:prstGeom>
          <a:noFill/>
        </p:spPr>
        <p:txBody>
          <a:bodyPr wrap="none" rtlCol="0">
            <a:spAutoFit/>
          </a:bodyPr>
          <a:lstStyle/>
          <a:p>
            <a:pPr marL="285750" indent="-285750">
              <a:buFont typeface="Arial" panose="020B0604020202020204" pitchFamily="34" charset="0"/>
              <a:buChar char="•"/>
            </a:pPr>
            <a:r>
              <a:rPr lang="en-US" sz="3600" b="1" dirty="0"/>
              <a:t>National and Regional Leaders’ expenses and salary</a:t>
            </a:r>
          </a:p>
          <a:p>
            <a:pPr marL="285750" indent="-285750">
              <a:buFont typeface="Arial" panose="020B0604020202020204" pitchFamily="34" charset="0"/>
              <a:buChar char="•"/>
            </a:pPr>
            <a:r>
              <a:rPr lang="en-US" sz="3600" b="1" dirty="0"/>
              <a:t>Membership Enhancement Project (MEP)</a:t>
            </a:r>
          </a:p>
          <a:p>
            <a:pPr marL="285750" indent="-285750">
              <a:buFont typeface="Arial" panose="020B0604020202020204" pitchFamily="34" charset="0"/>
              <a:buChar char="•"/>
            </a:pPr>
            <a:r>
              <a:rPr lang="en-US" sz="3600" b="1" dirty="0"/>
              <a:t>USAWOA Now A 501(c)(19) Nonprofit VSO</a:t>
            </a:r>
          </a:p>
          <a:p>
            <a:pPr marL="285750" indent="-285750">
              <a:buFont typeface="Arial" panose="020B0604020202020204" pitchFamily="34" charset="0"/>
              <a:buChar char="•"/>
            </a:pPr>
            <a:r>
              <a:rPr lang="en-US" sz="3600" b="1" dirty="0"/>
              <a:t>CW5 (Ret) Phyllis Wilson</a:t>
            </a:r>
          </a:p>
          <a:p>
            <a:pPr marL="285750" indent="-285750">
              <a:buFont typeface="Arial" panose="020B0604020202020204" pitchFamily="34" charset="0"/>
              <a:buChar char="•"/>
            </a:pPr>
            <a:r>
              <a:rPr lang="en-US" sz="3600" b="1" i="1" dirty="0"/>
              <a:t>Recruiting and Retention:  We Are Failing!!</a:t>
            </a:r>
          </a:p>
        </p:txBody>
      </p:sp>
    </p:spTree>
    <p:extLst>
      <p:ext uri="{BB962C8B-B14F-4D97-AF65-F5344CB8AC3E}">
        <p14:creationId xmlns:p14="http://schemas.microsoft.com/office/powerpoint/2010/main" val="2962572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5272" y="474134"/>
            <a:ext cx="8401455" cy="1157776"/>
          </a:xfrm>
        </p:spPr>
        <p:txBody>
          <a:bodyPr>
            <a:normAutofit/>
          </a:bodyPr>
          <a:lstStyle/>
          <a:p>
            <a:r>
              <a:rPr lang="en-US" b="1" i="1" dirty="0"/>
              <a:t>Newsliner</a:t>
            </a:r>
            <a:r>
              <a:rPr lang="en-US" b="1" dirty="0"/>
              <a:t> Special Edition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2701" y="1686755"/>
            <a:ext cx="4009299" cy="51712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855" y="1695633"/>
            <a:ext cx="3994973" cy="516236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335"/>
            <a:ext cx="4073855" cy="5270664"/>
          </a:xfrm>
          <a:prstGeom prst="rect">
            <a:avLst/>
          </a:prstGeom>
        </p:spPr>
      </p:pic>
    </p:spTree>
    <p:extLst>
      <p:ext uri="{BB962C8B-B14F-4D97-AF65-F5344CB8AC3E}">
        <p14:creationId xmlns:p14="http://schemas.microsoft.com/office/powerpoint/2010/main" val="2411917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5272" y="474134"/>
            <a:ext cx="8401455" cy="1157776"/>
          </a:xfrm>
        </p:spPr>
        <p:txBody>
          <a:bodyPr>
            <a:normAutofit/>
          </a:bodyPr>
          <a:lstStyle/>
          <a:p>
            <a:r>
              <a:rPr lang="en-US" b="1" dirty="0"/>
              <a:t>Representation</a:t>
            </a:r>
          </a:p>
        </p:txBody>
      </p:sp>
      <p:sp>
        <p:nvSpPr>
          <p:cNvPr id="5" name="TextBox 4"/>
          <p:cNvSpPr txBox="1"/>
          <p:nvPr/>
        </p:nvSpPr>
        <p:spPr>
          <a:xfrm>
            <a:off x="849711" y="1445479"/>
            <a:ext cx="10449660" cy="5170646"/>
          </a:xfrm>
          <a:prstGeom prst="rect">
            <a:avLst/>
          </a:prstGeom>
          <a:noFill/>
        </p:spPr>
        <p:txBody>
          <a:bodyPr wrap="square" rtlCol="0">
            <a:spAutoFit/>
          </a:bodyPr>
          <a:lstStyle/>
          <a:p>
            <a:pPr marL="285750" indent="-285750">
              <a:buFont typeface="Arial" panose="020B0604020202020204" pitchFamily="34" charset="0"/>
              <a:buChar char="•"/>
            </a:pPr>
            <a:r>
              <a:rPr lang="en-US" sz="2800" b="1" dirty="0"/>
              <a:t>USAWOA/Senior WO Leaders</a:t>
            </a:r>
          </a:p>
          <a:p>
            <a:pPr marL="285750" indent="-285750">
              <a:buFont typeface="Arial" panose="020B0604020202020204" pitchFamily="34" charset="0"/>
              <a:buChar char="•"/>
            </a:pPr>
            <a:r>
              <a:rPr lang="en-US" sz="2800" b="1" dirty="0"/>
              <a:t>The Military Coalition (TMC)</a:t>
            </a:r>
          </a:p>
          <a:p>
            <a:pPr marL="742950" lvl="1" indent="-285750">
              <a:buFont typeface="Arial" panose="020B0604020202020204" pitchFamily="34" charset="0"/>
              <a:buChar char="•"/>
            </a:pPr>
            <a:r>
              <a:rPr lang="en-US" b="1" dirty="0"/>
              <a:t>USAWOA National Executive Director Running For Third Term As President of TMC</a:t>
            </a:r>
          </a:p>
          <a:p>
            <a:pPr marL="742950" lvl="1" indent="-285750">
              <a:buFont typeface="Arial" panose="020B0604020202020204" pitchFamily="34" charset="0"/>
              <a:buChar char="•"/>
            </a:pPr>
            <a:r>
              <a:rPr lang="en-US" b="1" dirty="0"/>
              <a:t>USAWOA on Four TMC Committees (Personnel, G&amp;R, Nominations, Awards)</a:t>
            </a:r>
          </a:p>
          <a:p>
            <a:pPr marL="285750" indent="-285750">
              <a:buFont typeface="Arial" panose="020B0604020202020204" pitchFamily="34" charset="0"/>
              <a:buChar char="•"/>
            </a:pPr>
            <a:r>
              <a:rPr lang="en-US" sz="2800" b="1" dirty="0"/>
              <a:t>Service Member Pay and Benefits; Veterans</a:t>
            </a:r>
          </a:p>
          <a:p>
            <a:pPr marL="742950" lvl="1" indent="-285750">
              <a:buFont typeface="Arial" panose="020B0604020202020204" pitchFamily="34" charset="0"/>
              <a:buChar char="•"/>
            </a:pPr>
            <a:r>
              <a:rPr lang="en-US" b="1" dirty="0"/>
              <a:t>Pay</a:t>
            </a:r>
          </a:p>
          <a:p>
            <a:pPr marL="742950" lvl="1" indent="-285750">
              <a:buFont typeface="Arial" panose="020B0604020202020204" pitchFamily="34" charset="0"/>
              <a:buChar char="•"/>
            </a:pPr>
            <a:r>
              <a:rPr lang="en-US" b="1" dirty="0"/>
              <a:t>BAH</a:t>
            </a:r>
          </a:p>
          <a:p>
            <a:pPr marL="742950" lvl="1" indent="-285750">
              <a:buFont typeface="Arial" panose="020B0604020202020204" pitchFamily="34" charset="0"/>
              <a:buChar char="•"/>
            </a:pPr>
            <a:r>
              <a:rPr lang="en-US" b="1" dirty="0"/>
              <a:t>TRICARE and TRICARE Pharmacy</a:t>
            </a:r>
          </a:p>
          <a:p>
            <a:pPr marL="742950" lvl="1" indent="-285750">
              <a:buFont typeface="Arial" panose="020B0604020202020204" pitchFamily="34" charset="0"/>
              <a:buChar char="•"/>
            </a:pPr>
            <a:r>
              <a:rPr lang="en-US" b="1" dirty="0"/>
              <a:t>Commissary</a:t>
            </a:r>
          </a:p>
          <a:p>
            <a:pPr marL="742950" lvl="1" indent="-285750">
              <a:buFont typeface="Arial" panose="020B0604020202020204" pitchFamily="34" charset="0"/>
              <a:buChar char="•"/>
            </a:pPr>
            <a:r>
              <a:rPr lang="en-US" b="1" dirty="0"/>
              <a:t>Incentive Pays Parity – Victory…Sort Of…</a:t>
            </a:r>
          </a:p>
          <a:p>
            <a:pPr marL="742950" lvl="1" indent="-285750">
              <a:buFont typeface="Arial" panose="020B0604020202020204" pitchFamily="34" charset="0"/>
              <a:buChar char="•"/>
            </a:pPr>
            <a:r>
              <a:rPr lang="en-US" b="1" dirty="0"/>
              <a:t>Toxic Exposure Presumptives – Victory: PACT ACT!</a:t>
            </a:r>
          </a:p>
          <a:p>
            <a:pPr marL="742950" lvl="1" indent="-285750">
              <a:buFont typeface="Arial" panose="020B0604020202020204" pitchFamily="34" charset="0"/>
              <a:buChar char="•"/>
            </a:pPr>
            <a:r>
              <a:rPr lang="en-US" b="1" dirty="0"/>
              <a:t>Concurrent Receipt: MAJ Richard Star Act!</a:t>
            </a:r>
          </a:p>
          <a:p>
            <a:pPr marL="742950" lvl="1" indent="-285750">
              <a:buFont typeface="Arial" panose="020B0604020202020204" pitchFamily="34" charset="0"/>
              <a:buChar char="•"/>
            </a:pPr>
            <a:r>
              <a:rPr lang="en-US" b="1" dirty="0"/>
              <a:t>Concern:  Use of Continuing Resolutions…</a:t>
            </a:r>
            <a:r>
              <a:rPr lang="en-US" b="1" dirty="0">
                <a:sym typeface="Wingdings" panose="05000000000000000000" pitchFamily="2" charset="2"/>
              </a:rPr>
              <a:t></a:t>
            </a:r>
            <a:r>
              <a:rPr lang="en-US" b="1" dirty="0"/>
              <a:t> </a:t>
            </a:r>
          </a:p>
          <a:p>
            <a:pPr marL="742950" lvl="1" indent="-285750">
              <a:buFont typeface="Arial" panose="020B0604020202020204" pitchFamily="34" charset="0"/>
              <a:buChar char="•"/>
            </a:pPr>
            <a:r>
              <a:rPr lang="en-US" b="1" dirty="0"/>
              <a:t>Concern:  Inflation and Potential Fight on COLAs…</a:t>
            </a:r>
            <a:r>
              <a:rPr lang="en-US" b="1" dirty="0">
                <a:sym typeface="Wingdings" panose="05000000000000000000" pitchFamily="2" charset="2"/>
              </a:rPr>
              <a:t></a:t>
            </a:r>
            <a:endParaRPr lang="en-US" b="1" dirty="0"/>
          </a:p>
          <a:p>
            <a:pPr marL="285750" indent="-285750">
              <a:buFont typeface="Arial" panose="020B0604020202020204" pitchFamily="34" charset="0"/>
              <a:buChar char="•"/>
            </a:pPr>
            <a:r>
              <a:rPr lang="en-US" sz="2400" b="1" dirty="0"/>
              <a:t>SUPPORT OUR CALLS TO ACTION, VIA EMAIL AND FACEBOOK!!</a:t>
            </a:r>
          </a:p>
          <a:p>
            <a:pPr marL="285750" indent="-285750">
              <a:buFont typeface="Arial" panose="020B0604020202020204" pitchFamily="34" charset="0"/>
              <a:buChar char="•"/>
            </a:pPr>
            <a:r>
              <a:rPr lang="en-US" sz="2400" b="1" dirty="0"/>
              <a:t>Continuing Senior Leader Support of Annual Meetings</a:t>
            </a:r>
          </a:p>
        </p:txBody>
      </p:sp>
    </p:spTree>
    <p:extLst>
      <p:ext uri="{BB962C8B-B14F-4D97-AF65-F5344CB8AC3E}">
        <p14:creationId xmlns:p14="http://schemas.microsoft.com/office/powerpoint/2010/main" val="677198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5272" y="474134"/>
            <a:ext cx="8401455" cy="1157776"/>
          </a:xfrm>
        </p:spPr>
        <p:txBody>
          <a:bodyPr>
            <a:normAutofit/>
          </a:bodyPr>
          <a:lstStyle/>
          <a:p>
            <a:r>
              <a:rPr lang="en-US" b="1" dirty="0"/>
              <a:t>Senior Leader Support</a:t>
            </a:r>
          </a:p>
        </p:txBody>
      </p:sp>
      <p:pic>
        <p:nvPicPr>
          <p:cNvPr id="4" name="Picture 3"/>
          <p:cNvPicPr>
            <a:picLocks noChangeAspect="1"/>
          </p:cNvPicPr>
          <p:nvPr/>
        </p:nvPicPr>
        <p:blipFill>
          <a:blip r:embed="rId2"/>
          <a:stretch>
            <a:fillRect/>
          </a:stretch>
        </p:blipFill>
        <p:spPr>
          <a:xfrm>
            <a:off x="4083723" y="1694056"/>
            <a:ext cx="3987789" cy="5149422"/>
          </a:xfrm>
          <a:prstGeom prst="rect">
            <a:avLst/>
          </a:prstGeom>
        </p:spPr>
      </p:pic>
      <p:pic>
        <p:nvPicPr>
          <p:cNvPr id="6" name="Picture 5"/>
          <p:cNvPicPr>
            <a:picLocks noChangeAspect="1"/>
          </p:cNvPicPr>
          <p:nvPr/>
        </p:nvPicPr>
        <p:blipFill>
          <a:blip r:embed="rId3"/>
          <a:stretch>
            <a:fillRect/>
          </a:stretch>
        </p:blipFill>
        <p:spPr>
          <a:xfrm>
            <a:off x="8186925" y="1694056"/>
            <a:ext cx="4002122" cy="515010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14456"/>
            <a:ext cx="3968310" cy="5129021"/>
          </a:xfrm>
          <a:prstGeom prst="rect">
            <a:avLst/>
          </a:prstGeom>
        </p:spPr>
      </p:pic>
    </p:spTree>
    <p:extLst>
      <p:ext uri="{BB962C8B-B14F-4D97-AF65-F5344CB8AC3E}">
        <p14:creationId xmlns:p14="http://schemas.microsoft.com/office/powerpoint/2010/main" val="136730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6503" y="2285042"/>
            <a:ext cx="10005134" cy="3416320"/>
          </a:xfrm>
          <a:prstGeom prst="rect">
            <a:avLst/>
          </a:prstGeom>
          <a:noFill/>
        </p:spPr>
        <p:txBody>
          <a:bodyPr wrap="square" rtlCol="0">
            <a:spAutoFit/>
          </a:bodyPr>
          <a:lstStyle/>
          <a:p>
            <a:pPr algn="ctr"/>
            <a:r>
              <a:rPr lang="en-US" sz="7200" b="1" dirty="0"/>
              <a:t>Future Executive Director</a:t>
            </a:r>
          </a:p>
          <a:p>
            <a:pPr algn="ctr"/>
            <a:r>
              <a:rPr lang="en-US" sz="7200" b="1" dirty="0"/>
              <a:t>Jack Du Teil Retires</a:t>
            </a:r>
          </a:p>
          <a:p>
            <a:pPr algn="ctr"/>
            <a:r>
              <a:rPr lang="en-US" sz="7200" b="1" dirty="0"/>
              <a:t>31 December 2022</a:t>
            </a:r>
          </a:p>
        </p:txBody>
      </p:sp>
    </p:spTree>
    <p:extLst>
      <p:ext uri="{BB962C8B-B14F-4D97-AF65-F5344CB8AC3E}">
        <p14:creationId xmlns:p14="http://schemas.microsoft.com/office/powerpoint/2010/main" val="1928688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5272" y="474134"/>
            <a:ext cx="8401455" cy="785499"/>
          </a:xfrm>
        </p:spPr>
        <p:txBody>
          <a:bodyPr>
            <a:noAutofit/>
          </a:bodyPr>
          <a:lstStyle/>
          <a:p>
            <a:r>
              <a:rPr lang="en-US" sz="4000" b="1" dirty="0"/>
              <a:t>Future National Executive Director (NED)</a:t>
            </a:r>
          </a:p>
        </p:txBody>
      </p:sp>
      <p:sp>
        <p:nvSpPr>
          <p:cNvPr id="5" name="TextBox 4"/>
          <p:cNvSpPr txBox="1"/>
          <p:nvPr/>
        </p:nvSpPr>
        <p:spPr>
          <a:xfrm>
            <a:off x="849711" y="1445479"/>
            <a:ext cx="10449660" cy="4862870"/>
          </a:xfrm>
          <a:prstGeom prst="rect">
            <a:avLst/>
          </a:prstGeom>
          <a:noFill/>
        </p:spPr>
        <p:txBody>
          <a:bodyPr wrap="square" rtlCol="0">
            <a:spAutoFit/>
          </a:bodyPr>
          <a:lstStyle/>
          <a:p>
            <a:pPr marL="285750" indent="-285750">
              <a:buFont typeface="Arial" panose="020B0604020202020204" pitchFamily="34" charset="0"/>
              <a:buChar char="•"/>
            </a:pPr>
            <a:r>
              <a:rPr lang="en-US" sz="2800" b="1" dirty="0"/>
              <a:t>Position Announcement Remains Open Until Filled!</a:t>
            </a:r>
          </a:p>
          <a:p>
            <a:pPr marL="285750" indent="-285750">
              <a:buFont typeface="Arial" panose="020B0604020202020204" pitchFamily="34" charset="0"/>
              <a:buChar char="•"/>
            </a:pPr>
            <a:r>
              <a:rPr lang="en-US" sz="2800" b="1" dirty="0"/>
              <a:t>Jack Retires, But Continues Part-time</a:t>
            </a:r>
          </a:p>
          <a:p>
            <a:pPr marL="742950" lvl="1" indent="-285750">
              <a:buFont typeface="Arial" panose="020B0604020202020204" pitchFamily="34" charset="0"/>
              <a:buChar char="•"/>
            </a:pPr>
            <a:r>
              <a:rPr lang="en-US" b="1" dirty="0"/>
              <a:t>Paid $2,080 per month on a 1099-basis, until new NED is hired, or until November 2024</a:t>
            </a:r>
          </a:p>
          <a:p>
            <a:pPr marL="742950" lvl="1" indent="-285750">
              <a:buFont typeface="Arial" panose="020B0604020202020204" pitchFamily="34" charset="0"/>
              <a:buChar char="•"/>
            </a:pPr>
            <a:r>
              <a:rPr lang="en-US" b="1" dirty="0"/>
              <a:t>Jack will run for third (and final) term as TMC President (term ending in November 2024)</a:t>
            </a:r>
          </a:p>
          <a:p>
            <a:pPr marL="742950" lvl="1" indent="-285750">
              <a:buFont typeface="Arial" panose="020B0604020202020204" pitchFamily="34" charset="0"/>
              <a:buChar char="•"/>
            </a:pPr>
            <a:r>
              <a:rPr lang="en-US" b="1" dirty="0"/>
              <a:t>USAWOA hires professional editor to edit </a:t>
            </a:r>
            <a:r>
              <a:rPr lang="en-US" b="1" i="1" dirty="0"/>
              <a:t>Newsliner</a:t>
            </a:r>
            <a:r>
              <a:rPr lang="en-US" b="1" dirty="0"/>
              <a:t> magazine (Jack continues to control content). </a:t>
            </a:r>
          </a:p>
          <a:p>
            <a:pPr marL="285750" indent="-285750">
              <a:buFont typeface="Arial" panose="020B0604020202020204" pitchFamily="34" charset="0"/>
              <a:buChar char="•"/>
            </a:pPr>
            <a:r>
              <a:rPr lang="en-US" sz="2800" b="1" dirty="0"/>
              <a:t>Bottom Line:</a:t>
            </a:r>
          </a:p>
          <a:p>
            <a:pPr marL="742950" lvl="1" indent="-285750">
              <a:buFont typeface="Arial" panose="020B0604020202020204" pitchFamily="34" charset="0"/>
              <a:buChar char="•"/>
            </a:pPr>
            <a:r>
              <a:rPr lang="en-US" b="1" dirty="0"/>
              <a:t>Annual Cost of Jack’s Contract: $24,960 (versus $60,000/year salary)</a:t>
            </a:r>
          </a:p>
          <a:p>
            <a:pPr marL="742950" lvl="1" indent="-285750">
              <a:buFont typeface="Arial" panose="020B0604020202020204" pitchFamily="34" charset="0"/>
              <a:buChar char="•"/>
            </a:pPr>
            <a:r>
              <a:rPr lang="en-US" b="1" dirty="0"/>
              <a:t>Approximate Annual Cost of Newsliner Editor: $10,000</a:t>
            </a:r>
          </a:p>
          <a:p>
            <a:pPr marL="742950" lvl="1" indent="-285750">
              <a:buFont typeface="Arial" panose="020B0604020202020204" pitchFamily="34" charset="0"/>
              <a:buChar char="•"/>
            </a:pPr>
            <a:r>
              <a:rPr lang="en-US" b="1" dirty="0"/>
              <a:t>Approximate Annual Savings to USAWOA: $25,040</a:t>
            </a:r>
          </a:p>
          <a:p>
            <a:pPr marL="285750" indent="-285750">
              <a:buFont typeface="Arial" panose="020B0604020202020204" pitchFamily="34" charset="0"/>
              <a:buChar char="•"/>
            </a:pPr>
            <a:r>
              <a:rPr lang="en-US" sz="2800" b="1" dirty="0"/>
              <a:t>Reality Check:</a:t>
            </a:r>
          </a:p>
          <a:p>
            <a:pPr marL="742950" lvl="1" indent="-285750">
              <a:buFont typeface="Arial" panose="020B0604020202020204" pitchFamily="34" charset="0"/>
              <a:buChar char="•"/>
            </a:pPr>
            <a:r>
              <a:rPr lang="en-US" b="1" dirty="0"/>
              <a:t>As soon as a new NED is identified and hired, Jack will immediately terminate his “1099 contract relationship” with USAWOA, and continue as an unpaid mentor to the new NED for as long as it takes to mentor our new day-to-day leader of USAWOA (and that commitment is timeless…)</a:t>
            </a:r>
          </a:p>
          <a:p>
            <a:pPr marL="742950" lvl="1" indent="-285750">
              <a:buFont typeface="Arial" panose="020B0604020202020204" pitchFamily="34" charset="0"/>
              <a:buChar char="•"/>
            </a:pPr>
            <a:r>
              <a:rPr lang="en-US" b="1" dirty="0"/>
              <a:t>If no new NED is identified by 7 November 2024 (end of Jack’s third term as TMC President), USAWOA becomes an organization without a fulltime day-to-day leader…</a:t>
            </a:r>
          </a:p>
        </p:txBody>
      </p:sp>
    </p:spTree>
    <p:extLst>
      <p:ext uri="{BB962C8B-B14F-4D97-AF65-F5344CB8AC3E}">
        <p14:creationId xmlns:p14="http://schemas.microsoft.com/office/powerpoint/2010/main" val="547463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5272" y="474134"/>
            <a:ext cx="8401455" cy="1157776"/>
          </a:xfrm>
        </p:spPr>
        <p:txBody>
          <a:bodyPr>
            <a:normAutofit/>
          </a:bodyPr>
          <a:lstStyle/>
          <a:p>
            <a:r>
              <a:rPr lang="en-US" b="1" dirty="0"/>
              <a:t>Question</a:t>
            </a:r>
          </a:p>
        </p:txBody>
      </p:sp>
      <p:sp>
        <p:nvSpPr>
          <p:cNvPr id="3" name="TextBox 2"/>
          <p:cNvSpPr txBox="1"/>
          <p:nvPr/>
        </p:nvSpPr>
        <p:spPr>
          <a:xfrm>
            <a:off x="1189608" y="1926454"/>
            <a:ext cx="10005134" cy="4247317"/>
          </a:xfrm>
          <a:prstGeom prst="rect">
            <a:avLst/>
          </a:prstGeom>
          <a:noFill/>
        </p:spPr>
        <p:txBody>
          <a:bodyPr wrap="square" rtlCol="0">
            <a:spAutoFit/>
          </a:bodyPr>
          <a:lstStyle/>
          <a:p>
            <a:pPr lvl="1" algn="ctr"/>
            <a:r>
              <a:rPr lang="en-US" sz="5400" b="1" dirty="0"/>
              <a:t>What Really Matters To You? Do You Want To Make Lot’s Of Money? </a:t>
            </a:r>
          </a:p>
          <a:p>
            <a:pPr lvl="1" algn="ctr"/>
            <a:r>
              <a:rPr lang="en-US" sz="5400" b="1" dirty="0"/>
              <a:t>Or Can You Afford To Take A Chance, And Make A Difference?</a:t>
            </a:r>
          </a:p>
        </p:txBody>
      </p:sp>
    </p:spTree>
    <p:extLst>
      <p:ext uri="{BB962C8B-B14F-4D97-AF65-F5344CB8AC3E}">
        <p14:creationId xmlns:p14="http://schemas.microsoft.com/office/powerpoint/2010/main" val="1720282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5272" y="474134"/>
            <a:ext cx="8401455" cy="1157776"/>
          </a:xfrm>
        </p:spPr>
        <p:txBody>
          <a:bodyPr>
            <a:normAutofit/>
          </a:bodyPr>
          <a:lstStyle/>
          <a:p>
            <a:r>
              <a:rPr lang="en-US" b="1" dirty="0"/>
              <a:t>Question</a:t>
            </a:r>
          </a:p>
        </p:txBody>
      </p:sp>
      <p:sp>
        <p:nvSpPr>
          <p:cNvPr id="3" name="TextBox 2"/>
          <p:cNvSpPr txBox="1"/>
          <p:nvPr/>
        </p:nvSpPr>
        <p:spPr>
          <a:xfrm>
            <a:off x="1189608" y="1926454"/>
            <a:ext cx="10005134" cy="4524315"/>
          </a:xfrm>
          <a:prstGeom prst="rect">
            <a:avLst/>
          </a:prstGeom>
          <a:noFill/>
        </p:spPr>
        <p:txBody>
          <a:bodyPr wrap="square" rtlCol="0">
            <a:spAutoFit/>
          </a:bodyPr>
          <a:lstStyle/>
          <a:p>
            <a:pPr algn="ctr"/>
            <a:r>
              <a:rPr lang="en-US" sz="7200" b="1" dirty="0"/>
              <a:t>Who Will Advocate For Us, When Our Service Organizations Are Gone…?</a:t>
            </a:r>
          </a:p>
        </p:txBody>
      </p:sp>
    </p:spTree>
    <p:extLst>
      <p:ext uri="{BB962C8B-B14F-4D97-AF65-F5344CB8AC3E}">
        <p14:creationId xmlns:p14="http://schemas.microsoft.com/office/powerpoint/2010/main" val="1783485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48CDB36BF1BF4B9FD336DF319767A9" ma:contentTypeVersion="6" ma:contentTypeDescription="Create a new document." ma:contentTypeScope="" ma:versionID="d574012535b4531eec5ac5fc3e1d3517">
  <xsd:schema xmlns:xsd="http://www.w3.org/2001/XMLSchema" xmlns:xs="http://www.w3.org/2001/XMLSchema" xmlns:p="http://schemas.microsoft.com/office/2006/metadata/properties" xmlns:ns2="a340c51f-90ed-49c6-8855-15efc98c9be2" xmlns:ns3="c0194d0e-9bc0-472b-a9e7-7299ac79f2a3" targetNamespace="http://schemas.microsoft.com/office/2006/metadata/properties" ma:root="true" ma:fieldsID="546c5c5f97d218320ea256e8b6de6683" ns2:_="" ns3:_="">
    <xsd:import namespace="a340c51f-90ed-49c6-8855-15efc98c9be2"/>
    <xsd:import namespace="c0194d0e-9bc0-472b-a9e7-7299ac79f2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51f-90ed-49c6-8855-15efc98c9b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194d0e-9bc0-472b-a9e7-7299ac79f2a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C1D9FD-23FC-4459-8B47-3960DF625E34}"/>
</file>

<file path=customXml/itemProps2.xml><?xml version="1.0" encoding="utf-8"?>
<ds:datastoreItem xmlns:ds="http://schemas.openxmlformats.org/officeDocument/2006/customXml" ds:itemID="{660735B8-D709-4150-8459-9FE8D8FC5293}"/>
</file>

<file path=customXml/itemProps3.xml><?xml version="1.0" encoding="utf-8"?>
<ds:datastoreItem xmlns:ds="http://schemas.openxmlformats.org/officeDocument/2006/customXml" ds:itemID="{B02A8EFC-C14E-4D2A-9D85-5BB5F4364D0E}"/>
</file>

<file path=docProps/app.xml><?xml version="1.0" encoding="utf-8"?>
<Properties xmlns="http://schemas.openxmlformats.org/officeDocument/2006/extended-properties" xmlns:vt="http://schemas.openxmlformats.org/officeDocument/2006/docPropsVTypes">
  <TotalTime>6847</TotalTime>
  <Words>429</Words>
  <Application>Microsoft Macintosh PowerPoint</Application>
  <PresentationFormat>Widescreen</PresentationFormat>
  <Paragraphs>49</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USAWOA 50th Annual Meeting of the Members</vt:lpstr>
      <vt:lpstr>Revenue Generation/Savings</vt:lpstr>
      <vt:lpstr>Newsliner Special Edition</vt:lpstr>
      <vt:lpstr>Representation</vt:lpstr>
      <vt:lpstr>Senior Leader Support</vt:lpstr>
      <vt:lpstr>PowerPoint Presentation</vt:lpstr>
      <vt:lpstr>Future National Executive Director (NED)</vt:lpstr>
      <vt:lpstr>Question</vt:lpstr>
      <vt:lpstr>Question</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USAWOA 45th Annual Meeting of the Members</dc:title>
  <dc:creator>Owner</dc:creator>
  <cp:lastModifiedBy>Dye Family</cp:lastModifiedBy>
  <cp:revision>109</cp:revision>
  <cp:lastPrinted>2020-10-20T17:36:14Z</cp:lastPrinted>
  <dcterms:created xsi:type="dcterms:W3CDTF">2016-10-12T15:26:51Z</dcterms:created>
  <dcterms:modified xsi:type="dcterms:W3CDTF">2022-10-14T00:59:15Z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0x0101005348CDB36BF1BF4B9FD336DF319767A9</vt:lpwstr>
  </property>
</Properties>
</file>